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3" r:id="rId4"/>
  </p:sldMasterIdLst>
  <p:notesMasterIdLst>
    <p:notesMasterId r:id="rId41"/>
  </p:notesMasterIdLst>
  <p:sldIdLst>
    <p:sldId id="257" r:id="rId5"/>
    <p:sldId id="295" r:id="rId6"/>
    <p:sldId id="297" r:id="rId7"/>
    <p:sldId id="296" r:id="rId8"/>
    <p:sldId id="305" r:id="rId9"/>
    <p:sldId id="284" r:id="rId10"/>
    <p:sldId id="285" r:id="rId11"/>
    <p:sldId id="264" r:id="rId12"/>
    <p:sldId id="262" r:id="rId13"/>
    <p:sldId id="263" r:id="rId14"/>
    <p:sldId id="265" r:id="rId15"/>
    <p:sldId id="266" r:id="rId16"/>
    <p:sldId id="267" r:id="rId17"/>
    <p:sldId id="298" r:id="rId18"/>
    <p:sldId id="261" r:id="rId19"/>
    <p:sldId id="300" r:id="rId20"/>
    <p:sldId id="299" r:id="rId21"/>
    <p:sldId id="301" r:id="rId22"/>
    <p:sldId id="303" r:id="rId23"/>
    <p:sldId id="304" r:id="rId24"/>
    <p:sldId id="306" r:id="rId25"/>
    <p:sldId id="274" r:id="rId26"/>
    <p:sldId id="275" r:id="rId27"/>
    <p:sldId id="283" r:id="rId28"/>
    <p:sldId id="286" r:id="rId29"/>
    <p:sldId id="287" r:id="rId30"/>
    <p:sldId id="307" r:id="rId31"/>
    <p:sldId id="288" r:id="rId32"/>
    <p:sldId id="289" r:id="rId33"/>
    <p:sldId id="268" r:id="rId34"/>
    <p:sldId id="258" r:id="rId35"/>
    <p:sldId id="260" r:id="rId36"/>
    <p:sldId id="269" r:id="rId37"/>
    <p:sldId id="294" r:id="rId38"/>
    <p:sldId id="290" r:id="rId39"/>
    <p:sldId id="29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6224" autoAdjust="0"/>
  </p:normalViewPr>
  <p:slideViewPr>
    <p:cSldViewPr snapToGrid="0">
      <p:cViewPr>
        <p:scale>
          <a:sx n="110" d="100"/>
          <a:sy n="110" d="100"/>
        </p:scale>
        <p:origin x="-2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4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D4B5D-3BCF-4207-A068-348420B8ED12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2FF4F-1036-41D9-893B-7F027011D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01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Numbers to the left of the sections indicate anteroposterior distance from bregma in millimeters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2FF4F-1036-41D9-893B-7F027011D0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16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Numbers to the left of the sections indicate anteroposterior distance from bregma in millimeters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2FF4F-1036-41D9-893B-7F027011D0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53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2FF4F-1036-41D9-893B-7F027011D03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45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3/6/2020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3/6/2020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5.emf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2" y="2115863"/>
            <a:ext cx="4775075" cy="201126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Serotonin</a:t>
            </a:r>
            <a:r>
              <a:rPr lang="en-US" sz="3600" baseline="-25000" dirty="0">
                <a:solidFill>
                  <a:schemeClr val="tx1"/>
                </a:solidFill>
              </a:rPr>
              <a:t> </a:t>
            </a:r>
            <a:r>
              <a:rPr lang="en-US" sz="3600" dirty="0">
                <a:solidFill>
                  <a:schemeClr val="tx1"/>
                </a:solidFill>
              </a:rPr>
              <a:t>Receptor activity affects maternal behavior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8DD486-CFF4-49BD-A24E-4AAF1C8E7FCB}"/>
              </a:ext>
            </a:extLst>
          </p:cNvPr>
          <p:cNvSpPr txBox="1"/>
          <p:nvPr/>
        </p:nvSpPr>
        <p:spPr>
          <a:xfrm>
            <a:off x="6033792" y="4267200"/>
            <a:ext cx="511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Avery Del Grosso – March 2020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EAF13-BCC8-43B4-9D5E-0232776A5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DA7CD138-A08D-4BD2-AFB8-63FE22AE7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71" y="555171"/>
            <a:ext cx="6920887" cy="5497286"/>
          </a:xfrm>
        </p:spPr>
      </p:pic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9D78417-6F55-47EF-BF2C-593146179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217"/>
          <a:stretch/>
        </p:blipFill>
        <p:spPr>
          <a:xfrm>
            <a:off x="7095058" y="555171"/>
            <a:ext cx="4998971" cy="549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73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11B47-C694-4E0D-9076-73D3A1977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dirty="0"/>
              <a:t>TCB-2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0681320-5A80-4889-810C-B09C2C8B27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/>
              <a:t>High affinity 5HT</a:t>
            </a:r>
            <a:r>
              <a:rPr lang="en-US" sz="3600" baseline="-25000" dirty="0"/>
              <a:t>2A</a:t>
            </a:r>
            <a:r>
              <a:rPr lang="en-US" sz="3600" dirty="0"/>
              <a:t> agonist</a:t>
            </a:r>
          </a:p>
          <a:p>
            <a:pPr lvl="1"/>
            <a:r>
              <a:rPr lang="en-US" sz="3400" dirty="0"/>
              <a:t>Serotonergic </a:t>
            </a:r>
            <a:r>
              <a:rPr lang="en-US" sz="3400" dirty="0" err="1"/>
              <a:t>Psychadelic</a:t>
            </a:r>
            <a:endParaRPr lang="en-US" sz="3400" dirty="0"/>
          </a:p>
          <a:p>
            <a:endParaRPr lang="en-US" sz="3600" dirty="0"/>
          </a:p>
          <a:p>
            <a:r>
              <a:rPr lang="en-US" sz="3600" dirty="0"/>
              <a:t>No other receptors interact</a:t>
            </a:r>
          </a:p>
          <a:p>
            <a:pPr lvl="1"/>
            <a:r>
              <a:rPr lang="en-US" sz="3400" dirty="0"/>
              <a:t>e.g. D</a:t>
            </a:r>
            <a:r>
              <a:rPr lang="en-US" sz="3400" baseline="-25000" dirty="0"/>
              <a:t>2</a:t>
            </a:r>
            <a:r>
              <a:rPr lang="en-US" sz="3400" dirty="0"/>
              <a:t> receptors</a:t>
            </a:r>
          </a:p>
        </p:txBody>
      </p:sp>
      <p:pic>
        <p:nvPicPr>
          <p:cNvPr id="9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384803AF-5E10-493F-B41B-E463C7A08E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45813" y="435429"/>
            <a:ext cx="5789487" cy="6026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4013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1328C-C298-4050-B058-727BD4F55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dirty="0" err="1"/>
              <a:t>Ketanserin</a:t>
            </a:r>
            <a:endParaRPr lang="en-US" dirty="0"/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1E537C35-5A78-405A-B26F-4B1E198CCF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365812" cy="3749040"/>
          </a:xfrm>
        </p:spPr>
        <p:txBody>
          <a:bodyPr>
            <a:normAutofit/>
          </a:bodyPr>
          <a:lstStyle/>
          <a:p>
            <a:r>
              <a:rPr lang="en-US" sz="3600" dirty="0"/>
              <a:t>5HT</a:t>
            </a:r>
            <a:r>
              <a:rPr lang="en-US" sz="3600" baseline="-25000" dirty="0"/>
              <a:t>2A</a:t>
            </a:r>
            <a:r>
              <a:rPr lang="en-US" sz="3600" dirty="0"/>
              <a:t> neutral antagonist</a:t>
            </a:r>
          </a:p>
          <a:p>
            <a:pPr lvl="1"/>
            <a:r>
              <a:rPr lang="en-US" sz="3400" dirty="0"/>
              <a:t>Binds equally to active and inactive GPCR states</a:t>
            </a:r>
          </a:p>
        </p:txBody>
      </p:sp>
      <p:pic>
        <p:nvPicPr>
          <p:cNvPr id="1026" name="Picture 2" descr="Image result for ketanserin">
            <a:extLst>
              <a:ext uri="{FF2B5EF4-FFF2-40B4-BE49-F238E27FC236}">
                <a16:creationId xmlns:a16="http://schemas.microsoft.com/office/drawing/2014/main" id="{50EC2F9E-5B55-4B0C-865C-D98D79495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0240" y="2008094"/>
            <a:ext cx="6340644" cy="393909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590418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9405447E-A1FB-4F2B-9875-E24D7A43E79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tretch/>
        </p:blipFill>
        <p:spPr>
          <a:xfrm>
            <a:off x="228599" y="1658873"/>
            <a:ext cx="7696201" cy="35402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5ADA75-FFCA-44EA-9C4F-E8352CA9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778" y="-131602"/>
            <a:ext cx="3571718" cy="164592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sz="4000" dirty="0" err="1"/>
              <a:t>Pimavanserin</a:t>
            </a:r>
            <a:endParaRPr lang="en-US" sz="400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8465027-9EDB-4141-90B4-59B079471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3"/>
            <a:ext cx="3144774" cy="3996287"/>
          </a:xfrm>
        </p:spPr>
        <p:txBody>
          <a:bodyPr>
            <a:normAutofit fontScale="92500" lnSpcReduction="1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Selective  5HT</a:t>
            </a:r>
            <a:r>
              <a:rPr lang="en-US" sz="3600" baseline="-25000" dirty="0"/>
              <a:t>2A</a:t>
            </a:r>
            <a:r>
              <a:rPr lang="en-US" sz="3600" dirty="0"/>
              <a:t> inverse agonist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Does not bind to D</a:t>
            </a:r>
            <a:r>
              <a:rPr lang="en-US" sz="3600" baseline="-25000" dirty="0"/>
              <a:t>2</a:t>
            </a:r>
            <a:r>
              <a:rPr lang="en-US" sz="3600" dirty="0"/>
              <a:t> receptors</a:t>
            </a:r>
          </a:p>
        </p:txBody>
      </p:sp>
    </p:spTree>
    <p:extLst>
      <p:ext uri="{BB962C8B-B14F-4D97-AF65-F5344CB8AC3E}">
        <p14:creationId xmlns:p14="http://schemas.microsoft.com/office/powerpoint/2010/main" val="2088190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6B2F-2BA3-43A9-AF91-47E8EA338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6" y="349184"/>
            <a:ext cx="9296401" cy="1110006"/>
          </a:xfrm>
        </p:spPr>
        <p:txBody>
          <a:bodyPr>
            <a:normAutofit fontScale="90000"/>
          </a:bodyPr>
          <a:lstStyle/>
          <a:p>
            <a:r>
              <a:rPr lang="en-US" dirty="0"/>
              <a:t>Postpartum Rat Maternal Behavior (Intraperitoneal injections)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5FA39-A26E-42C5-8808-6E1AFDA61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092" y="2014194"/>
            <a:ext cx="10058400" cy="3849624"/>
          </a:xfrm>
        </p:spPr>
        <p:txBody>
          <a:bodyPr>
            <a:normAutofit/>
          </a:bodyPr>
          <a:lstStyle/>
          <a:p>
            <a:pPr lvl="1"/>
            <a:endParaRPr lang="en-US" sz="3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A6739-F431-4099-9744-DCDC54698F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4" t="18889" r="76234" b="55873"/>
          <a:stretch/>
        </p:blipFill>
        <p:spPr>
          <a:xfrm>
            <a:off x="418057" y="1421661"/>
            <a:ext cx="5677944" cy="5185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4F8BC9-2378-41B2-A6CE-BD307CCE25C0}"/>
              </a:ext>
            </a:extLst>
          </p:cNvPr>
          <p:cNvSpPr txBox="1"/>
          <p:nvPr/>
        </p:nvSpPr>
        <p:spPr>
          <a:xfrm>
            <a:off x="1185225" y="1388418"/>
            <a:ext cx="3439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TCB-2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090317-5F6E-456A-B456-9C5483F99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71" t="18889" r="57513" b="75849"/>
          <a:stretch/>
        </p:blipFill>
        <p:spPr>
          <a:xfrm>
            <a:off x="3154223" y="1421661"/>
            <a:ext cx="2941777" cy="736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BE04D-AAD5-4D66-B5F0-3C3C2AF56E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13"/>
          <a:stretch/>
        </p:blipFill>
        <p:spPr>
          <a:xfrm>
            <a:off x="6123706" y="1421660"/>
            <a:ext cx="5931241" cy="5185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A138E-8962-40BA-9671-5993A44C9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635" y="1516354"/>
            <a:ext cx="2821702" cy="117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8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6B2F-2BA3-43A9-AF91-47E8EA338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6" y="349184"/>
            <a:ext cx="9296401" cy="1110006"/>
          </a:xfrm>
        </p:spPr>
        <p:txBody>
          <a:bodyPr>
            <a:normAutofit fontScale="90000"/>
          </a:bodyPr>
          <a:lstStyle/>
          <a:p>
            <a:r>
              <a:rPr lang="en-US" dirty="0"/>
              <a:t>Postpartum Rat Maternal Behavior (Intraperitoneal injections)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5FA39-A26E-42C5-8808-6E1AFDA61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092" y="2014194"/>
            <a:ext cx="10058400" cy="3849624"/>
          </a:xfrm>
        </p:spPr>
        <p:txBody>
          <a:bodyPr>
            <a:normAutofit/>
          </a:bodyPr>
          <a:lstStyle/>
          <a:p>
            <a:pPr lvl="1"/>
            <a:endParaRPr lang="en-US" sz="3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A6739-F431-4099-9744-DCDC54698F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4" t="18889" r="76234" b="55873"/>
          <a:stretch/>
        </p:blipFill>
        <p:spPr>
          <a:xfrm>
            <a:off x="418057" y="1421661"/>
            <a:ext cx="5677944" cy="5185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4F8BC9-2378-41B2-A6CE-BD307CCE25C0}"/>
              </a:ext>
            </a:extLst>
          </p:cNvPr>
          <p:cNvSpPr txBox="1"/>
          <p:nvPr/>
        </p:nvSpPr>
        <p:spPr>
          <a:xfrm>
            <a:off x="1185225" y="1388418"/>
            <a:ext cx="3439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TCB-2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090317-5F6E-456A-B456-9C5483F99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71" t="18889" r="57513" b="75849"/>
          <a:stretch/>
        </p:blipFill>
        <p:spPr>
          <a:xfrm>
            <a:off x="3154223" y="1421661"/>
            <a:ext cx="2941777" cy="736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BE04D-AAD5-4D66-B5F0-3C3C2AF56E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13"/>
          <a:stretch/>
        </p:blipFill>
        <p:spPr>
          <a:xfrm>
            <a:off x="6123706" y="1388418"/>
            <a:ext cx="5931241" cy="5185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A138E-8962-40BA-9671-5993A44C9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635" y="1516354"/>
            <a:ext cx="2821702" cy="11786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A43595-6C42-4ED5-B47D-5F855ACC7501}"/>
              </a:ext>
            </a:extLst>
          </p:cNvPr>
          <p:cNvSpPr/>
          <p:nvPr/>
        </p:nvSpPr>
        <p:spPr>
          <a:xfrm>
            <a:off x="8058873" y="3939006"/>
            <a:ext cx="3264035" cy="923330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No effect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F985BF-5AC8-43A3-B45A-F37A58093AC0}"/>
              </a:ext>
            </a:extLst>
          </p:cNvPr>
          <p:cNvSpPr/>
          <p:nvPr/>
        </p:nvSpPr>
        <p:spPr>
          <a:xfrm>
            <a:off x="1626792" y="3871506"/>
            <a:ext cx="4190571" cy="92333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Large effect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88881C-5FD3-429F-A211-CF955C6CE5B7}"/>
              </a:ext>
            </a:extLst>
          </p:cNvPr>
          <p:cNvSpPr/>
          <p:nvPr/>
        </p:nvSpPr>
        <p:spPr>
          <a:xfrm>
            <a:off x="3075243" y="2306139"/>
            <a:ext cx="5646097" cy="92333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Expected results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05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6B2F-2BA3-43A9-AF91-47E8EA338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6" y="349184"/>
            <a:ext cx="9296401" cy="1110006"/>
          </a:xfrm>
        </p:spPr>
        <p:txBody>
          <a:bodyPr>
            <a:normAutofit fontScale="90000"/>
          </a:bodyPr>
          <a:lstStyle/>
          <a:p>
            <a:r>
              <a:rPr lang="en-US" dirty="0"/>
              <a:t>Postpartum Rat Maternal Behavior (Intraperitoneal injections)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5FA39-A26E-42C5-8808-6E1AFDA61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092" y="2014194"/>
            <a:ext cx="10058400" cy="3849624"/>
          </a:xfrm>
        </p:spPr>
        <p:txBody>
          <a:bodyPr>
            <a:normAutofit/>
          </a:bodyPr>
          <a:lstStyle/>
          <a:p>
            <a:pPr lvl="1"/>
            <a:endParaRPr lang="en-US" sz="3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A6739-F431-4099-9744-DCDC54698F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4" t="18889" r="76234" b="55873"/>
          <a:stretch/>
        </p:blipFill>
        <p:spPr>
          <a:xfrm>
            <a:off x="418057" y="1421661"/>
            <a:ext cx="5677944" cy="5185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4F8BC9-2378-41B2-A6CE-BD307CCE25C0}"/>
              </a:ext>
            </a:extLst>
          </p:cNvPr>
          <p:cNvSpPr txBox="1"/>
          <p:nvPr/>
        </p:nvSpPr>
        <p:spPr>
          <a:xfrm>
            <a:off x="1185225" y="1388418"/>
            <a:ext cx="3439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TCB-2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090317-5F6E-456A-B456-9C5483F99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71" t="18889" r="57513" b="75849"/>
          <a:stretch/>
        </p:blipFill>
        <p:spPr>
          <a:xfrm>
            <a:off x="3154223" y="1421661"/>
            <a:ext cx="2941777" cy="736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11371E-9577-4F67-AB1F-6AC910BF48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71"/>
          <a:stretch/>
        </p:blipFill>
        <p:spPr>
          <a:xfrm>
            <a:off x="6140669" y="1388418"/>
            <a:ext cx="5850990" cy="54127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9FFA3B-E29D-4085-B747-821CF27B6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679" y="1388418"/>
            <a:ext cx="3240438" cy="101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5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6B2F-2BA3-43A9-AF91-47E8EA338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6" y="349184"/>
            <a:ext cx="9296401" cy="1110006"/>
          </a:xfrm>
        </p:spPr>
        <p:txBody>
          <a:bodyPr>
            <a:normAutofit fontScale="90000"/>
          </a:bodyPr>
          <a:lstStyle/>
          <a:p>
            <a:r>
              <a:rPr lang="en-US" dirty="0"/>
              <a:t>Postpartum Rat Maternal Behavior (Intraperitoneal injections)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5FA39-A26E-42C5-8808-6E1AFDA61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092" y="2014194"/>
            <a:ext cx="10058400" cy="3849624"/>
          </a:xfrm>
        </p:spPr>
        <p:txBody>
          <a:bodyPr>
            <a:normAutofit/>
          </a:bodyPr>
          <a:lstStyle/>
          <a:p>
            <a:pPr lvl="1"/>
            <a:endParaRPr lang="en-US" sz="3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A6739-F431-4099-9744-DCDC54698F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4" t="18889" r="76234" b="55873"/>
          <a:stretch/>
        </p:blipFill>
        <p:spPr>
          <a:xfrm>
            <a:off x="418057" y="1421661"/>
            <a:ext cx="5677944" cy="5185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4F8BC9-2378-41B2-A6CE-BD307CCE25C0}"/>
              </a:ext>
            </a:extLst>
          </p:cNvPr>
          <p:cNvSpPr txBox="1"/>
          <p:nvPr/>
        </p:nvSpPr>
        <p:spPr>
          <a:xfrm>
            <a:off x="1185225" y="1388418"/>
            <a:ext cx="3439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TCB-2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090317-5F6E-456A-B456-9C5483F99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71" t="18889" r="57513" b="75849"/>
          <a:stretch/>
        </p:blipFill>
        <p:spPr>
          <a:xfrm>
            <a:off x="3154223" y="1421661"/>
            <a:ext cx="2941777" cy="736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11371E-9577-4F67-AB1F-6AC910BF48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71"/>
          <a:stretch/>
        </p:blipFill>
        <p:spPr>
          <a:xfrm>
            <a:off x="6140669" y="1388418"/>
            <a:ext cx="5850990" cy="54127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9FFA3B-E29D-4085-B747-821CF27B6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679" y="1388418"/>
            <a:ext cx="3240438" cy="1018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BA3C05-A5C6-4369-9221-3E15122CB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4" t="18889" r="76234" b="55873"/>
          <a:stretch/>
        </p:blipFill>
        <p:spPr>
          <a:xfrm>
            <a:off x="418056" y="1421661"/>
            <a:ext cx="5677944" cy="51859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085C1E1-5DB1-48EE-B79D-27D3618F69B3}"/>
              </a:ext>
            </a:extLst>
          </p:cNvPr>
          <p:cNvSpPr/>
          <p:nvPr/>
        </p:nvSpPr>
        <p:spPr>
          <a:xfrm>
            <a:off x="1626792" y="3871506"/>
            <a:ext cx="4190571" cy="92333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Large effect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479FD5-5CAB-4826-866D-BA4628350C62}"/>
              </a:ext>
            </a:extLst>
          </p:cNvPr>
          <p:cNvSpPr/>
          <p:nvPr/>
        </p:nvSpPr>
        <p:spPr>
          <a:xfrm>
            <a:off x="7973269" y="3871506"/>
            <a:ext cx="3264035" cy="923330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No effect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1463A5-A210-4B7C-A86C-F4BB781331EB}"/>
              </a:ext>
            </a:extLst>
          </p:cNvPr>
          <p:cNvSpPr txBox="1"/>
          <p:nvPr/>
        </p:nvSpPr>
        <p:spPr>
          <a:xfrm>
            <a:off x="1337625" y="1540818"/>
            <a:ext cx="3439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TCB-2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76BA8D-B92C-40FD-B4E2-BF30BF6A3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71" t="18889" r="57513" b="75849"/>
          <a:stretch/>
        </p:blipFill>
        <p:spPr>
          <a:xfrm>
            <a:off x="3306623" y="1574061"/>
            <a:ext cx="2941777" cy="73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04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3BFBE3-EBD0-4CC5-9C8B-4A076C07D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9" t="65397" r="76350" b="13333"/>
          <a:stretch/>
        </p:blipFill>
        <p:spPr>
          <a:xfrm>
            <a:off x="91646" y="1350318"/>
            <a:ext cx="6188504" cy="5374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476B2F-2BA3-43A9-AF91-47E8EA338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6" y="349184"/>
            <a:ext cx="9296401" cy="1110006"/>
          </a:xfrm>
        </p:spPr>
        <p:txBody>
          <a:bodyPr>
            <a:normAutofit fontScale="90000"/>
          </a:bodyPr>
          <a:lstStyle/>
          <a:p>
            <a:r>
              <a:rPr lang="en-US" dirty="0"/>
              <a:t>Postpartum Rat Maternal Behavior (Intraperitoneal injections)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F8BC9-2378-41B2-A6CE-BD307CCE25C0}"/>
              </a:ext>
            </a:extLst>
          </p:cNvPr>
          <p:cNvSpPr txBox="1"/>
          <p:nvPr/>
        </p:nvSpPr>
        <p:spPr>
          <a:xfrm>
            <a:off x="1185225" y="1388418"/>
            <a:ext cx="3439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TCB-2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090317-5F6E-456A-B456-9C5483F99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71" t="18889" r="57513" b="75849"/>
          <a:stretch/>
        </p:blipFill>
        <p:spPr>
          <a:xfrm>
            <a:off x="3154223" y="1421661"/>
            <a:ext cx="2941777" cy="736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7D97F1-7DF3-44F0-87AD-E233563FB6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72" r="52926" b="6332"/>
          <a:stretch/>
        </p:blipFill>
        <p:spPr>
          <a:xfrm>
            <a:off x="6308077" y="1459190"/>
            <a:ext cx="5883923" cy="5298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BCCA31-E75A-4DA4-8131-8C21B7C48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9085" y="1459190"/>
            <a:ext cx="2821702" cy="117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6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3BFBE3-EBD0-4CC5-9C8B-4A076C07D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9" t="65397" r="76350" b="13333"/>
          <a:stretch/>
        </p:blipFill>
        <p:spPr>
          <a:xfrm>
            <a:off x="91646" y="1350318"/>
            <a:ext cx="6188504" cy="5374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476B2F-2BA3-43A9-AF91-47E8EA338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6" y="349184"/>
            <a:ext cx="9296401" cy="1110006"/>
          </a:xfrm>
        </p:spPr>
        <p:txBody>
          <a:bodyPr>
            <a:normAutofit fontScale="90000"/>
          </a:bodyPr>
          <a:lstStyle/>
          <a:p>
            <a:r>
              <a:rPr lang="en-US" dirty="0"/>
              <a:t>Postpartum Rat Maternal Behavior (Intraperitoneal injections)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F8BC9-2378-41B2-A6CE-BD307CCE25C0}"/>
              </a:ext>
            </a:extLst>
          </p:cNvPr>
          <p:cNvSpPr txBox="1"/>
          <p:nvPr/>
        </p:nvSpPr>
        <p:spPr>
          <a:xfrm>
            <a:off x="1185225" y="1388418"/>
            <a:ext cx="3439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TCB-2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090317-5F6E-456A-B456-9C5483F99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71" t="18889" r="57513" b="75849"/>
          <a:stretch/>
        </p:blipFill>
        <p:spPr>
          <a:xfrm>
            <a:off x="3154223" y="1421661"/>
            <a:ext cx="2941777" cy="736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7D97F1-7DF3-44F0-87AD-E233563FB6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72" r="52926" b="6332"/>
          <a:stretch/>
        </p:blipFill>
        <p:spPr>
          <a:xfrm>
            <a:off x="6308077" y="1459190"/>
            <a:ext cx="5883923" cy="5298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BCCA31-E75A-4DA4-8131-8C21B7C48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9085" y="1459190"/>
            <a:ext cx="2821702" cy="11786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C6F1DEA-AD29-4829-B993-D44E92C557A8}"/>
              </a:ext>
            </a:extLst>
          </p:cNvPr>
          <p:cNvSpPr/>
          <p:nvPr/>
        </p:nvSpPr>
        <p:spPr>
          <a:xfrm>
            <a:off x="1626792" y="3871506"/>
            <a:ext cx="4190571" cy="92333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Large effect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FA58B-5B2E-464F-B34B-E786089C685E}"/>
              </a:ext>
            </a:extLst>
          </p:cNvPr>
          <p:cNvSpPr/>
          <p:nvPr/>
        </p:nvSpPr>
        <p:spPr>
          <a:xfrm>
            <a:off x="7671992" y="3774348"/>
            <a:ext cx="4190571" cy="92333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Large effect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5E20EE-2078-47AF-8BDA-716007F759D0}"/>
              </a:ext>
            </a:extLst>
          </p:cNvPr>
          <p:cNvSpPr/>
          <p:nvPr/>
        </p:nvSpPr>
        <p:spPr>
          <a:xfrm rot="20465544">
            <a:off x="-475384" y="1436772"/>
            <a:ext cx="13566921" cy="5201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Unexpected</a:t>
            </a:r>
          </a:p>
          <a:p>
            <a:pPr algn="ctr"/>
            <a:r>
              <a:rPr lang="en-US" sz="1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Results</a:t>
            </a:r>
            <a:endParaRPr lang="en-US" sz="1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C2FA75C-AB17-4075-8D1C-8835EC185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39889">
            <a:off x="1089305" y="-455800"/>
            <a:ext cx="3797849" cy="361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8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6D3B3-90D9-4AD3-901D-E476FD6BC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6030-7BE7-4E49-9657-637900873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5HT</a:t>
            </a:r>
            <a:r>
              <a:rPr lang="en-US" sz="3200" baseline="-25000" dirty="0"/>
              <a:t>2A </a:t>
            </a:r>
            <a:r>
              <a:rPr lang="en-US" sz="3200" dirty="0"/>
              <a:t>receptor stimulation &amp; subsequent internalization disrupts maternal behavior. </a:t>
            </a:r>
          </a:p>
          <a:p>
            <a:pPr lvl="1"/>
            <a:r>
              <a:rPr lang="en-US" sz="2800" dirty="0"/>
              <a:t>We will look at how a few neurotransmitters act on 5-HT</a:t>
            </a:r>
            <a:r>
              <a:rPr lang="en-US" sz="2800" baseline="-25000" dirty="0"/>
              <a:t>2A</a:t>
            </a:r>
            <a:r>
              <a:rPr lang="en-US" sz="2800" dirty="0"/>
              <a:t> receptors, their role in maternal behavior, and the internalization of 5-HT</a:t>
            </a:r>
            <a:r>
              <a:rPr lang="en-US" sz="2800" baseline="-25000" dirty="0"/>
              <a:t>2A</a:t>
            </a:r>
            <a:r>
              <a:rPr lang="en-US" sz="2800" dirty="0"/>
              <a:t> receptors.</a:t>
            </a:r>
          </a:p>
        </p:txBody>
      </p:sp>
    </p:spTree>
    <p:extLst>
      <p:ext uri="{BB962C8B-B14F-4D97-AF65-F5344CB8AC3E}">
        <p14:creationId xmlns:p14="http://schemas.microsoft.com/office/powerpoint/2010/main" val="687132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6B2F-2BA3-43A9-AF91-47E8EA338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6" y="349184"/>
            <a:ext cx="9296401" cy="1110006"/>
          </a:xfrm>
        </p:spPr>
        <p:txBody>
          <a:bodyPr>
            <a:normAutofit fontScale="90000"/>
          </a:bodyPr>
          <a:lstStyle/>
          <a:p>
            <a:r>
              <a:rPr lang="en-US" dirty="0"/>
              <a:t>Postpartum Rat Maternal Behavior (Intraperitoneal injections)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7D97F1-7DF3-44F0-87AD-E233563FB6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72" r="52926" b="6332"/>
          <a:stretch/>
        </p:blipFill>
        <p:spPr>
          <a:xfrm>
            <a:off x="6308077" y="1459190"/>
            <a:ext cx="5883923" cy="5298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BCCA31-E75A-4DA4-8131-8C21B7C48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085" y="1459190"/>
            <a:ext cx="2821702" cy="1178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CD91F5-08F7-46CF-945D-16C2FD5E2C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19" r="52792"/>
          <a:stretch/>
        </p:blipFill>
        <p:spPr>
          <a:xfrm>
            <a:off x="181213" y="1408391"/>
            <a:ext cx="6116097" cy="51989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358D1B-142B-4891-A466-6737152AF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313" y="1459190"/>
            <a:ext cx="2564521" cy="8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3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6B2F-2BA3-43A9-AF91-47E8EA338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6" y="349184"/>
            <a:ext cx="9296401" cy="1110006"/>
          </a:xfrm>
        </p:spPr>
        <p:txBody>
          <a:bodyPr>
            <a:normAutofit fontScale="90000"/>
          </a:bodyPr>
          <a:lstStyle/>
          <a:p>
            <a:r>
              <a:rPr lang="en-US" dirty="0"/>
              <a:t>Postpartum Rat Maternal Behavior (Intraperitoneal injections)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7D97F1-7DF3-44F0-87AD-E233563FB6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72" r="52926" b="6332"/>
          <a:stretch/>
        </p:blipFill>
        <p:spPr>
          <a:xfrm>
            <a:off x="6308077" y="1459190"/>
            <a:ext cx="5883923" cy="5298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BCCA31-E75A-4DA4-8131-8C21B7C48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085" y="1459190"/>
            <a:ext cx="2821702" cy="1178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CD91F5-08F7-46CF-945D-16C2FD5E2C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19" r="52792"/>
          <a:stretch/>
        </p:blipFill>
        <p:spPr>
          <a:xfrm>
            <a:off x="181213" y="1408391"/>
            <a:ext cx="6116097" cy="51989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358D1B-142B-4891-A466-6737152AF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313" y="1459190"/>
            <a:ext cx="2564521" cy="8062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0C5B2C-C03C-48D9-86FD-050B32C0D56C}"/>
              </a:ext>
            </a:extLst>
          </p:cNvPr>
          <p:cNvSpPr/>
          <p:nvPr/>
        </p:nvSpPr>
        <p:spPr>
          <a:xfrm>
            <a:off x="7671992" y="3774348"/>
            <a:ext cx="4190571" cy="92333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Large effect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A249DA-264B-4FF6-9D10-7F5E84190DA0}"/>
              </a:ext>
            </a:extLst>
          </p:cNvPr>
          <p:cNvSpPr/>
          <p:nvPr/>
        </p:nvSpPr>
        <p:spPr>
          <a:xfrm>
            <a:off x="2296369" y="3865156"/>
            <a:ext cx="3264035" cy="923330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No effect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29017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F8937-DD97-41B5-8999-49273A3D0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94" y="219456"/>
            <a:ext cx="12202886" cy="1371600"/>
          </a:xfrm>
        </p:spPr>
        <p:txBody>
          <a:bodyPr/>
          <a:lstStyle/>
          <a:p>
            <a:r>
              <a:rPr lang="en-US" dirty="0"/>
              <a:t>TCB-2 Microinjections – Medial Prefrontal Cortex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0C39C-F4EF-4D5C-8515-3EAB05D38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658B6D-0805-48FD-B222-71581FA85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5737"/>
            <a:ext cx="4136939" cy="5821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034C2D-21F4-4295-A69B-610D3130B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234" y="1285737"/>
            <a:ext cx="6192137" cy="546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69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F8937-DD97-41B5-8999-49273A3D0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94" y="219456"/>
            <a:ext cx="12202886" cy="1371600"/>
          </a:xfrm>
        </p:spPr>
        <p:txBody>
          <a:bodyPr/>
          <a:lstStyle/>
          <a:p>
            <a:r>
              <a:rPr lang="en-US" dirty="0"/>
              <a:t>TCB-2 Microinjections – Medial Prefrontal Cortex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0C39C-F4EF-4D5C-8515-3EAB05D38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6D31E2-058E-4F3A-897C-69B7D0694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09" y="1424280"/>
            <a:ext cx="11452505" cy="520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37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AB1A8-4A30-4BB3-8FED-B7107239E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summary: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374E3-24C0-49DB-8C72-C138F10A5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2103120"/>
            <a:ext cx="6496216" cy="3849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TCB-2 (agonist) 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 err="1"/>
              <a:t>Ketanserin</a:t>
            </a:r>
            <a:r>
              <a:rPr lang="en-US" sz="3600" dirty="0"/>
              <a:t> (antagonist)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 err="1"/>
              <a:t>Pimavanserin</a:t>
            </a:r>
            <a:r>
              <a:rPr lang="en-US" sz="3600" dirty="0"/>
              <a:t> (inv. agonist)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2B647C3-0ACE-41E4-8416-D62AA1478150}"/>
              </a:ext>
            </a:extLst>
          </p:cNvPr>
          <p:cNvCxnSpPr/>
          <p:nvPr/>
        </p:nvCxnSpPr>
        <p:spPr>
          <a:xfrm>
            <a:off x="4826442" y="2488758"/>
            <a:ext cx="169362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3CA8537-DC78-4C3B-9B94-2464AF0A9D3A}"/>
              </a:ext>
            </a:extLst>
          </p:cNvPr>
          <p:cNvSpPr txBox="1"/>
          <p:nvPr/>
        </p:nvSpPr>
        <p:spPr>
          <a:xfrm>
            <a:off x="6603559" y="2227148"/>
            <a:ext cx="5009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Impaired Maternal Behavior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10F336-B2F9-4AA3-92DA-F81E57425B0F}"/>
              </a:ext>
            </a:extLst>
          </p:cNvPr>
          <p:cNvCxnSpPr/>
          <p:nvPr/>
        </p:nvCxnSpPr>
        <p:spPr>
          <a:xfrm>
            <a:off x="6425979" y="3953123"/>
            <a:ext cx="169362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19F2C38-CA96-469A-B9DF-B38BAF727691}"/>
              </a:ext>
            </a:extLst>
          </p:cNvPr>
          <p:cNvSpPr txBox="1"/>
          <p:nvPr/>
        </p:nvSpPr>
        <p:spPr>
          <a:xfrm>
            <a:off x="8325016" y="3625795"/>
            <a:ext cx="3379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Little/no effect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B7F6DD-C196-4B37-A2B8-018FA76BB313}"/>
              </a:ext>
            </a:extLst>
          </p:cNvPr>
          <p:cNvCxnSpPr/>
          <p:nvPr/>
        </p:nvCxnSpPr>
        <p:spPr>
          <a:xfrm>
            <a:off x="6520070" y="5353878"/>
            <a:ext cx="169362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95F1A9E-A51A-4ECA-B796-40BDD5228082}"/>
              </a:ext>
            </a:extLst>
          </p:cNvPr>
          <p:cNvSpPr txBox="1"/>
          <p:nvPr/>
        </p:nvSpPr>
        <p:spPr>
          <a:xfrm>
            <a:off x="8412481" y="5038316"/>
            <a:ext cx="38881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Impaired Maternal Behavior</a:t>
            </a:r>
          </a:p>
        </p:txBody>
      </p:sp>
    </p:spTree>
    <p:extLst>
      <p:ext uri="{BB962C8B-B14F-4D97-AF65-F5344CB8AC3E}">
        <p14:creationId xmlns:p14="http://schemas.microsoft.com/office/powerpoint/2010/main" val="866578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AB1A8-4A30-4BB3-8FED-B7107239E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summary: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374E3-24C0-49DB-8C72-C138F10A5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2103120"/>
            <a:ext cx="6496216" cy="3849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TCB-2 (agonist) 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 err="1"/>
              <a:t>Ketanserin</a:t>
            </a:r>
            <a:r>
              <a:rPr lang="en-US" sz="3600" dirty="0"/>
              <a:t> (antagonist)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 err="1"/>
              <a:t>Pimavanserin</a:t>
            </a:r>
            <a:r>
              <a:rPr lang="en-US" sz="3600" dirty="0"/>
              <a:t> (inv. agonist)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2B647C3-0ACE-41E4-8416-D62AA1478150}"/>
              </a:ext>
            </a:extLst>
          </p:cNvPr>
          <p:cNvCxnSpPr/>
          <p:nvPr/>
        </p:nvCxnSpPr>
        <p:spPr>
          <a:xfrm>
            <a:off x="4826442" y="2488758"/>
            <a:ext cx="169362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3CA8537-DC78-4C3B-9B94-2464AF0A9D3A}"/>
              </a:ext>
            </a:extLst>
          </p:cNvPr>
          <p:cNvSpPr txBox="1"/>
          <p:nvPr/>
        </p:nvSpPr>
        <p:spPr>
          <a:xfrm>
            <a:off x="6603559" y="2227148"/>
            <a:ext cx="5009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Impaired Maternal Behavior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10F336-B2F9-4AA3-92DA-F81E57425B0F}"/>
              </a:ext>
            </a:extLst>
          </p:cNvPr>
          <p:cNvCxnSpPr/>
          <p:nvPr/>
        </p:nvCxnSpPr>
        <p:spPr>
          <a:xfrm>
            <a:off x="6425979" y="3953123"/>
            <a:ext cx="169362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19F2C38-CA96-469A-B9DF-B38BAF727691}"/>
              </a:ext>
            </a:extLst>
          </p:cNvPr>
          <p:cNvSpPr txBox="1"/>
          <p:nvPr/>
        </p:nvSpPr>
        <p:spPr>
          <a:xfrm>
            <a:off x="8325016" y="3625795"/>
            <a:ext cx="3379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Little/no effect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B7F6DD-C196-4B37-A2B8-018FA76BB313}"/>
              </a:ext>
            </a:extLst>
          </p:cNvPr>
          <p:cNvCxnSpPr/>
          <p:nvPr/>
        </p:nvCxnSpPr>
        <p:spPr>
          <a:xfrm>
            <a:off x="6520070" y="5353878"/>
            <a:ext cx="169362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95F1A9E-A51A-4ECA-B796-40BDD5228082}"/>
              </a:ext>
            </a:extLst>
          </p:cNvPr>
          <p:cNvSpPr txBox="1"/>
          <p:nvPr/>
        </p:nvSpPr>
        <p:spPr>
          <a:xfrm>
            <a:off x="8412481" y="5038316"/>
            <a:ext cx="38881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Impaired Maternal Behavior</a:t>
            </a:r>
          </a:p>
        </p:txBody>
      </p:sp>
      <p:pic>
        <p:nvPicPr>
          <p:cNvPr id="1026" name="Picture 2" descr="Image result for thinking emoji meme">
            <a:extLst>
              <a:ext uri="{FF2B5EF4-FFF2-40B4-BE49-F238E27FC236}">
                <a16:creationId xmlns:a16="http://schemas.microsoft.com/office/drawing/2014/main" id="{0CBAD301-9B80-4D4A-9889-DE641DE65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8391">
            <a:off x="5537116" y="17825"/>
            <a:ext cx="2049394" cy="204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773AA-F10F-4868-9295-D9FB1F3C77A6}"/>
              </a:ext>
            </a:extLst>
          </p:cNvPr>
          <p:cNvSpPr/>
          <p:nvPr/>
        </p:nvSpPr>
        <p:spPr>
          <a:xfrm rot="20465544">
            <a:off x="-434226" y="1894081"/>
            <a:ext cx="13566921" cy="5201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Paradoxical?</a:t>
            </a:r>
          </a:p>
        </p:txBody>
      </p:sp>
    </p:spTree>
    <p:extLst>
      <p:ext uri="{BB962C8B-B14F-4D97-AF65-F5344CB8AC3E}">
        <p14:creationId xmlns:p14="http://schemas.microsoft.com/office/powerpoint/2010/main" val="265952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3FE7A-80DF-458F-A8CC-0A6258C0C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Paradoxical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64E0D-A12D-445B-B19D-1E0A501CB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455" y="1880484"/>
            <a:ext cx="10772692" cy="4575976"/>
          </a:xfrm>
        </p:spPr>
        <p:txBody>
          <a:bodyPr>
            <a:normAutofit/>
          </a:bodyPr>
          <a:lstStyle/>
          <a:p>
            <a:r>
              <a:rPr lang="en-US" sz="3200" dirty="0"/>
              <a:t>Inverse agonists (</a:t>
            </a:r>
            <a:r>
              <a:rPr lang="en-US" sz="3200" dirty="0" err="1"/>
              <a:t>Pimavanserin</a:t>
            </a:r>
            <a:r>
              <a:rPr lang="en-US" sz="3200" dirty="0"/>
              <a:t>)</a:t>
            </a:r>
          </a:p>
          <a:p>
            <a:pPr lvl="1"/>
            <a:r>
              <a:rPr lang="en-US" sz="3000" dirty="0"/>
              <a:t>Pharmacologically opposite to agonists</a:t>
            </a:r>
          </a:p>
          <a:p>
            <a:pPr lvl="1"/>
            <a:r>
              <a:rPr lang="en-US" sz="3000" dirty="0"/>
              <a:t>So, why do both impair maternal behavior?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Suggests 5-HT</a:t>
            </a:r>
            <a:r>
              <a:rPr lang="en-US" sz="3200" baseline="-25000" dirty="0">
                <a:solidFill>
                  <a:srgbClr val="FF0000"/>
                </a:solidFill>
              </a:rPr>
              <a:t>2A</a:t>
            </a:r>
            <a:r>
              <a:rPr lang="en-US" sz="3200" dirty="0">
                <a:solidFill>
                  <a:srgbClr val="FF0000"/>
                </a:solidFill>
              </a:rPr>
              <a:t> regulation is key</a:t>
            </a:r>
          </a:p>
          <a:p>
            <a:r>
              <a:rPr lang="en-US" sz="3200" dirty="0">
                <a:solidFill>
                  <a:srgbClr val="FF0000"/>
                </a:solidFill>
              </a:rPr>
              <a:t>Dysfunction negatively affects maternal behavior</a:t>
            </a:r>
          </a:p>
          <a:p>
            <a:pPr lvl="1"/>
            <a:r>
              <a:rPr lang="en-US" sz="3000" dirty="0">
                <a:solidFill>
                  <a:srgbClr val="FF0000"/>
                </a:solidFill>
              </a:rPr>
              <a:t>“overactivation” or “</a:t>
            </a:r>
            <a:r>
              <a:rPr lang="en-US" sz="3000" dirty="0" err="1">
                <a:solidFill>
                  <a:srgbClr val="FF0000"/>
                </a:solidFill>
              </a:rPr>
              <a:t>underactivation</a:t>
            </a:r>
            <a:r>
              <a:rPr lang="en-US" sz="3000" dirty="0">
                <a:solidFill>
                  <a:srgbClr val="FF0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722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4CD10-0B7C-440A-A35B-A9AEAB8EA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34687-629B-4BB0-967F-3A8B0B34D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324" y="2297562"/>
            <a:ext cx="10263352" cy="3849624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Maternal postpartum depression is linked to 5-HT</a:t>
            </a:r>
            <a:r>
              <a:rPr lang="en-US" sz="3200" baseline="-25000" dirty="0"/>
              <a:t>2A </a:t>
            </a:r>
            <a:r>
              <a:rPr lang="en-US" sz="3200" dirty="0"/>
              <a:t>receptor activation.</a:t>
            </a:r>
          </a:p>
          <a:p>
            <a:r>
              <a:rPr lang="en-US" sz="3200" dirty="0"/>
              <a:t>Activation of 5-HT</a:t>
            </a:r>
            <a:r>
              <a:rPr lang="en-US" sz="3200" baseline="-25000" dirty="0"/>
              <a:t>2A</a:t>
            </a:r>
            <a:r>
              <a:rPr lang="en-US" sz="3200" dirty="0"/>
              <a:t> receptors in the prefrontal cortex impair maternal behavior via an altered decision-making state.</a:t>
            </a:r>
          </a:p>
          <a:p>
            <a:r>
              <a:rPr lang="en-US" sz="3200" dirty="0">
                <a:highlight>
                  <a:srgbClr val="FFFF00"/>
                </a:highlight>
              </a:rPr>
              <a:t>5-HT</a:t>
            </a:r>
            <a:r>
              <a:rPr lang="en-US" sz="3200" baseline="-25000" dirty="0">
                <a:highlight>
                  <a:srgbClr val="FFFF00"/>
                </a:highlight>
              </a:rPr>
              <a:t>2A</a:t>
            </a:r>
            <a:r>
              <a:rPr lang="en-US" sz="3200" dirty="0">
                <a:highlight>
                  <a:srgbClr val="FFFF00"/>
                </a:highlight>
              </a:rPr>
              <a:t> receptor internalization causes paradoxical effects between agonists and inverse agonists.</a:t>
            </a:r>
          </a:p>
        </p:txBody>
      </p:sp>
    </p:spTree>
    <p:extLst>
      <p:ext uri="{BB962C8B-B14F-4D97-AF65-F5344CB8AC3E}">
        <p14:creationId xmlns:p14="http://schemas.microsoft.com/office/powerpoint/2010/main" val="1496348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1A5D6-0220-4436-8F96-7C67FC5DF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Receptor Trafficking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A2F0A-24C7-4A66-BC27-7B1925D48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5186855" cy="3849624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5HT</a:t>
            </a:r>
            <a:r>
              <a:rPr lang="en-US" sz="3200" baseline="-25000" dirty="0"/>
              <a:t>2A</a:t>
            </a:r>
            <a:r>
              <a:rPr lang="en-US" sz="3200" dirty="0"/>
              <a:t> receptors trafficked differently than “conventional” neurons </a:t>
            </a:r>
          </a:p>
          <a:p>
            <a:pPr lvl="1"/>
            <a:r>
              <a:rPr lang="en-US" sz="3000" dirty="0"/>
              <a:t>May provide an explanation to the agonist/inverse agonist issue…</a:t>
            </a:r>
          </a:p>
          <a:p>
            <a:pPr lvl="1"/>
            <a:endParaRPr lang="en-US" sz="3000" dirty="0"/>
          </a:p>
          <a:p>
            <a:pPr lvl="2"/>
            <a:endParaRPr lang="en-US" sz="2900" dirty="0"/>
          </a:p>
          <a:p>
            <a:pPr lvl="3"/>
            <a:endParaRPr lang="en-US" sz="2900" dirty="0"/>
          </a:p>
          <a:p>
            <a:endParaRPr lang="en-US" sz="3200" dirty="0"/>
          </a:p>
          <a:p>
            <a:pPr lvl="1"/>
            <a:endParaRPr lang="en-US" sz="3200" dirty="0"/>
          </a:p>
          <a:p>
            <a:endParaRPr lang="en-US" sz="3200" dirty="0"/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0500F29-D750-4E78-BAF4-7D982955D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305" y="1765737"/>
            <a:ext cx="5537909" cy="47482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A700B1-75A3-4EA7-9D93-A7D71BF98608}"/>
              </a:ext>
            </a:extLst>
          </p:cNvPr>
          <p:cNvSpPr txBox="1"/>
          <p:nvPr/>
        </p:nvSpPr>
        <p:spPr>
          <a:xfrm>
            <a:off x="6994634" y="1439917"/>
            <a:ext cx="464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these are not 5-HT</a:t>
            </a:r>
            <a:r>
              <a:rPr lang="en-US" baseline="-25000" dirty="0"/>
              <a:t>2A </a:t>
            </a:r>
            <a:r>
              <a:rPr lang="en-US" dirty="0"/>
              <a:t>receptors</a:t>
            </a:r>
          </a:p>
        </p:txBody>
      </p:sp>
    </p:spTree>
    <p:extLst>
      <p:ext uri="{BB962C8B-B14F-4D97-AF65-F5344CB8AC3E}">
        <p14:creationId xmlns:p14="http://schemas.microsoft.com/office/powerpoint/2010/main" val="900471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69645B-4141-4C70-9815-474000FB19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tretch/>
        </p:blipFill>
        <p:spPr>
          <a:xfrm>
            <a:off x="228599" y="744950"/>
            <a:ext cx="7696201" cy="536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975BC-239E-41B8-946B-B265B0D50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253647"/>
            <a:ext cx="3144774" cy="164592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sz="3000" dirty="0"/>
              <a:t>“Conventional” neuron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3D977DB-74C5-4CDC-AB72-48372264C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93210" y="2386583"/>
            <a:ext cx="3328814" cy="4046021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en-US" sz="3200" dirty="0"/>
              <a:t>Activation recruits more postsynaptic  receptors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Signal strength increases  </a:t>
            </a:r>
          </a:p>
        </p:txBody>
      </p:sp>
    </p:spTree>
    <p:extLst>
      <p:ext uri="{BB962C8B-B14F-4D97-AF65-F5344CB8AC3E}">
        <p14:creationId xmlns:p14="http://schemas.microsoft.com/office/powerpoint/2010/main" val="3066280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68AA-2247-4546-B3CE-72FFE387C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EA533-7CA4-4FE0-913C-6F06F0691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437388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5-HT</a:t>
            </a:r>
            <a:r>
              <a:rPr lang="en-US" sz="3200" baseline="-25000" dirty="0"/>
              <a:t>2A</a:t>
            </a:r>
            <a:r>
              <a:rPr lang="en-US" sz="3200" dirty="0"/>
              <a:t> receptors</a:t>
            </a:r>
          </a:p>
          <a:p>
            <a:endParaRPr lang="en-US" sz="3200" dirty="0"/>
          </a:p>
          <a:p>
            <a:r>
              <a:rPr lang="en-US" sz="3200" dirty="0"/>
              <a:t>TCB-2</a:t>
            </a:r>
          </a:p>
          <a:p>
            <a:endParaRPr lang="en-US" sz="3200" dirty="0"/>
          </a:p>
          <a:p>
            <a:r>
              <a:rPr lang="en-US" sz="3200" dirty="0" err="1"/>
              <a:t>Pimavanserin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Postpartum maternal behavior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08435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CA19F-51E7-4776-BD1F-CF769D86E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Fate of 5HT</a:t>
            </a:r>
            <a:r>
              <a:rPr lang="en-US" baseline="-25000" dirty="0"/>
              <a:t>2A</a:t>
            </a:r>
            <a:r>
              <a:rPr lang="en-US" dirty="0"/>
              <a:t> receptors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D4888-A05B-413C-814C-5D8E94EC7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Internalization</a:t>
            </a:r>
          </a:p>
          <a:p>
            <a:pPr lvl="1"/>
            <a:r>
              <a:rPr lang="en-US" sz="3400" dirty="0"/>
              <a:t>Agonist/Antagonist mediated</a:t>
            </a:r>
          </a:p>
          <a:p>
            <a:pPr lvl="1"/>
            <a:r>
              <a:rPr lang="en-US" sz="3400" dirty="0"/>
              <a:t>Dynamin and </a:t>
            </a:r>
            <a:r>
              <a:rPr lang="en-US" sz="3400" dirty="0" err="1"/>
              <a:t>clathrin</a:t>
            </a:r>
            <a:r>
              <a:rPr lang="en-US" sz="3400" dirty="0"/>
              <a:t>-dependent pathways</a:t>
            </a:r>
          </a:p>
          <a:p>
            <a:pPr lvl="1"/>
            <a:r>
              <a:rPr lang="en-US" sz="3400" dirty="0"/>
              <a:t>Internalized within neuron to target </a:t>
            </a:r>
          </a:p>
          <a:p>
            <a:pPr lvl="2"/>
            <a:endParaRPr lang="en-US" sz="3400" dirty="0"/>
          </a:p>
          <a:p>
            <a:r>
              <a:rPr lang="en-US" sz="3600" dirty="0"/>
              <a:t>Recycled to cell surface</a:t>
            </a:r>
          </a:p>
        </p:txBody>
      </p:sp>
    </p:spTree>
    <p:extLst>
      <p:ext uri="{BB962C8B-B14F-4D97-AF65-F5344CB8AC3E}">
        <p14:creationId xmlns:p14="http://schemas.microsoft.com/office/powerpoint/2010/main" val="711905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84B7B8FB-A7E0-4843-A30D-514629CE0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41956" y="407774"/>
            <a:ext cx="3590132" cy="6067168"/>
          </a:xfrm>
        </p:spPr>
        <p:txBody>
          <a:bodyPr>
            <a:normAutofit lnSpcReduction="1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5HT</a:t>
            </a:r>
            <a:r>
              <a:rPr lang="en-US" sz="3600" baseline="-25000" dirty="0"/>
              <a:t>2A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/>
              <a:t>G-Protein coupled receptor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000" dirty="0"/>
              <a:t>Results in Ca</a:t>
            </a:r>
            <a:r>
              <a:rPr lang="en-US" sz="3000" baseline="30000" dirty="0"/>
              <a:t>2+ </a:t>
            </a:r>
            <a:r>
              <a:rPr lang="en-US" sz="3000" dirty="0"/>
              <a:t>release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000" dirty="0"/>
              <a:t>Measuring Ca</a:t>
            </a:r>
            <a:r>
              <a:rPr lang="en-US" sz="3000" baseline="30000" dirty="0"/>
              <a:t>2+</a:t>
            </a:r>
            <a:r>
              <a:rPr lang="en-US" sz="3000" dirty="0"/>
              <a:t> can give us clues….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D155700-2BD5-406D-BB69-23A4C108A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18" b="33396"/>
          <a:stretch/>
        </p:blipFill>
        <p:spPr>
          <a:xfrm>
            <a:off x="165100" y="47596"/>
            <a:ext cx="7816850" cy="6762808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311EC82B-0F6D-48DB-94BD-2D362D9E8696}"/>
              </a:ext>
            </a:extLst>
          </p:cNvPr>
          <p:cNvSpPr/>
          <p:nvPr/>
        </p:nvSpPr>
        <p:spPr>
          <a:xfrm>
            <a:off x="2424842" y="5597782"/>
            <a:ext cx="1383957" cy="6400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07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D5E565B-49C5-4742-ACE1-32731DDC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261257"/>
            <a:ext cx="10058400" cy="1371600"/>
          </a:xfrm>
        </p:spPr>
        <p:txBody>
          <a:bodyPr/>
          <a:lstStyle/>
          <a:p>
            <a:r>
              <a:rPr lang="en-US" dirty="0"/>
              <a:t>Measuring internalization - </a:t>
            </a:r>
            <a:r>
              <a:rPr lang="en-US" dirty="0" err="1"/>
              <a:t>CaMello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5C9DAB-F486-4C13-8913-684F73AF5D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43" t="18919" r="22773" b="48468"/>
          <a:stretch/>
        </p:blipFill>
        <p:spPr>
          <a:xfrm>
            <a:off x="383060" y="2014194"/>
            <a:ext cx="5966470" cy="3749040"/>
          </a:xfrm>
          <a:prstGeom prst="rect">
            <a:avLst/>
          </a:prstGeo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91DF318-F67A-4A19-9F1B-FFCE659F9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4674" y="1236617"/>
            <a:ext cx="4663440" cy="4384766"/>
          </a:xfrm>
        </p:spPr>
        <p:txBody>
          <a:bodyPr>
            <a:noAutofit/>
          </a:bodyPr>
          <a:lstStyle/>
          <a:p>
            <a:pPr lvl="1"/>
            <a:r>
              <a:rPr lang="en-US" sz="3200" dirty="0"/>
              <a:t>Can visualize Ca</a:t>
            </a:r>
            <a:r>
              <a:rPr lang="en-US" sz="3200" baseline="30000" dirty="0"/>
              <a:t>2+</a:t>
            </a:r>
            <a:r>
              <a:rPr lang="en-US" sz="3200" dirty="0"/>
              <a:t> dependent signals in 5-HT</a:t>
            </a:r>
            <a:r>
              <a:rPr lang="en-US" sz="3200" baseline="-25000" dirty="0"/>
              <a:t>2A</a:t>
            </a:r>
            <a:r>
              <a:rPr lang="en-US" sz="3200" dirty="0"/>
              <a:t>-R domains</a:t>
            </a:r>
          </a:p>
          <a:p>
            <a:pPr lvl="2"/>
            <a:r>
              <a:rPr lang="en-US" sz="2800" dirty="0"/>
              <a:t>Correlates with receptor activation</a:t>
            </a:r>
          </a:p>
          <a:p>
            <a:pPr lvl="2"/>
            <a:endParaRPr lang="en-US" sz="3200" dirty="0"/>
          </a:p>
          <a:p>
            <a:pPr lvl="1"/>
            <a:r>
              <a:rPr lang="en-US" sz="3200" dirty="0"/>
              <a:t>Visualizes receptor trafficking &amp; localization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F91B87-114C-49A6-BCFB-B93B54C5E7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t="32698" r="83439" b="59048"/>
          <a:stretch/>
        </p:blipFill>
        <p:spPr>
          <a:xfrm>
            <a:off x="3951514" y="1703435"/>
            <a:ext cx="2057400" cy="172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74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4A1FA-7C96-4DDC-890F-129FB4F0B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71" y="481593"/>
            <a:ext cx="11005457" cy="1371600"/>
          </a:xfrm>
        </p:spPr>
        <p:txBody>
          <a:bodyPr/>
          <a:lstStyle/>
          <a:p>
            <a:r>
              <a:rPr lang="en-US" dirty="0"/>
              <a:t>Time Course Light Induced Ca</a:t>
            </a:r>
            <a:r>
              <a:rPr lang="en-US" baseline="30000" dirty="0"/>
              <a:t>2+</a:t>
            </a:r>
            <a:r>
              <a:rPr lang="en-US" dirty="0"/>
              <a:t> 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7CA57-74BB-4B90-AF4A-7533B1835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6EC500-E796-41B6-9F09-49FF833ADC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86" t="29370" r="59630" b="36190"/>
          <a:stretch/>
        </p:blipFill>
        <p:spPr>
          <a:xfrm>
            <a:off x="119743" y="1905742"/>
            <a:ext cx="6128659" cy="4899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9EC3FD-13BA-4A22-80CF-6891DCDC0A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25" t="32063" r="65026" b="34762"/>
          <a:stretch/>
        </p:blipFill>
        <p:spPr>
          <a:xfrm>
            <a:off x="6248402" y="1905742"/>
            <a:ext cx="5900057" cy="495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2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416F-87EC-46B8-A4C2-871DEEBF0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030" y="306417"/>
            <a:ext cx="10058400" cy="1371600"/>
          </a:xfrm>
        </p:spPr>
        <p:txBody>
          <a:bodyPr/>
          <a:lstStyle/>
          <a:p>
            <a:r>
              <a:rPr lang="en-US" dirty="0" err="1"/>
              <a:t>Dynesore</a:t>
            </a:r>
            <a:r>
              <a:rPr lang="en-US" dirty="0"/>
              <a:t> = Dynamin inhibitor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EA291-A04F-47D7-8923-CC6E7B692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BC977-C328-4263-84D6-2AD41371F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03" t="30666" r="15076" b="40000"/>
          <a:stretch/>
        </p:blipFill>
        <p:spPr>
          <a:xfrm>
            <a:off x="53787" y="1378189"/>
            <a:ext cx="11902590" cy="529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65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C9C3A-04E0-4274-8C53-F309D6587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Trafficking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14E16-D788-452D-97C1-B8938EEDE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004" y="2190585"/>
            <a:ext cx="11720222" cy="3849624"/>
          </a:xfrm>
        </p:spPr>
        <p:txBody>
          <a:bodyPr>
            <a:normAutofit/>
          </a:bodyPr>
          <a:lstStyle/>
          <a:p>
            <a:r>
              <a:rPr lang="en-US" sz="3200" dirty="0"/>
              <a:t>5-HT</a:t>
            </a:r>
            <a:r>
              <a:rPr lang="en-US" sz="3200" baseline="-25000" dirty="0"/>
              <a:t>2A</a:t>
            </a:r>
            <a:r>
              <a:rPr lang="en-US" sz="3200" dirty="0"/>
              <a:t> trafficking may explain paradoxical maternal behavior</a:t>
            </a:r>
          </a:p>
          <a:p>
            <a:pPr lvl="1"/>
            <a:r>
              <a:rPr lang="en-US" sz="2800" dirty="0"/>
              <a:t>Unclear exactly how</a:t>
            </a:r>
          </a:p>
          <a:p>
            <a:pPr lvl="1"/>
            <a:r>
              <a:rPr lang="en-US" sz="2800" dirty="0"/>
              <a:t>     internalized receptors/    Recycling -&gt; Desensitization?</a:t>
            </a:r>
          </a:p>
          <a:p>
            <a:pPr lvl="2"/>
            <a:r>
              <a:rPr lang="en-US" sz="2600" dirty="0"/>
              <a:t>TCB-2</a:t>
            </a:r>
          </a:p>
          <a:p>
            <a:pPr lvl="1"/>
            <a:r>
              <a:rPr lang="en-US" sz="2800" dirty="0"/>
              <a:t>   internalized receptors/    Recycling -&gt; </a:t>
            </a:r>
            <a:r>
              <a:rPr lang="en-US" sz="2800" dirty="0" err="1"/>
              <a:t>Oversensitization</a:t>
            </a:r>
            <a:r>
              <a:rPr lang="en-US" sz="2800" dirty="0"/>
              <a:t>?</a:t>
            </a:r>
          </a:p>
          <a:p>
            <a:pPr lvl="2"/>
            <a:r>
              <a:rPr lang="en-US" sz="2700" dirty="0" err="1"/>
              <a:t>Pimavanserin</a:t>
            </a:r>
            <a:endParaRPr lang="en-US" sz="2700" dirty="0"/>
          </a:p>
          <a:p>
            <a:pPr lvl="1"/>
            <a:endParaRPr lang="en-US" sz="2800" dirty="0"/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EABC05DC-96CD-4A4E-91C8-3A6959DED527}"/>
              </a:ext>
            </a:extLst>
          </p:cNvPr>
          <p:cNvSpPr/>
          <p:nvPr/>
        </p:nvSpPr>
        <p:spPr>
          <a:xfrm>
            <a:off x="836212" y="3759505"/>
            <a:ext cx="461175" cy="55659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857EB070-69C8-4603-925B-B157561A2485}"/>
              </a:ext>
            </a:extLst>
          </p:cNvPr>
          <p:cNvSpPr/>
          <p:nvPr/>
        </p:nvSpPr>
        <p:spPr>
          <a:xfrm>
            <a:off x="5263763" y="3864334"/>
            <a:ext cx="365760" cy="45176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FD7004AA-45D8-4356-8419-3A6FC3CA4D26}"/>
              </a:ext>
            </a:extLst>
          </p:cNvPr>
          <p:cNvSpPr/>
          <p:nvPr/>
        </p:nvSpPr>
        <p:spPr>
          <a:xfrm>
            <a:off x="836212" y="4795961"/>
            <a:ext cx="365760" cy="45176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9C8F2732-B96B-4DBB-BC0E-4384861A5F37}"/>
              </a:ext>
            </a:extLst>
          </p:cNvPr>
          <p:cNvSpPr/>
          <p:nvPr/>
        </p:nvSpPr>
        <p:spPr>
          <a:xfrm>
            <a:off x="4985468" y="4621561"/>
            <a:ext cx="461175" cy="55659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75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2AC0C-341C-4357-A3C7-91909190D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34AF3-60F3-4024-9C29-D248279BE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253" y="1924444"/>
            <a:ext cx="11224353" cy="4334466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5-HT</a:t>
            </a:r>
            <a:r>
              <a:rPr lang="en-US" sz="3200" baseline="-25000" dirty="0"/>
              <a:t>2A</a:t>
            </a:r>
            <a:r>
              <a:rPr lang="en-US" sz="3200" dirty="0"/>
              <a:t> receptor is key in maternal behavior</a:t>
            </a:r>
          </a:p>
          <a:p>
            <a:pPr lvl="1"/>
            <a:r>
              <a:rPr lang="en-US" sz="3000" dirty="0"/>
              <a:t>Rats &amp; (Probably) Humans</a:t>
            </a:r>
          </a:p>
          <a:p>
            <a:r>
              <a:rPr lang="en-US" sz="3200" dirty="0"/>
              <a:t>Activation of 5-HT</a:t>
            </a:r>
            <a:r>
              <a:rPr lang="en-US" sz="3200" baseline="-25000" dirty="0"/>
              <a:t>2A</a:t>
            </a:r>
            <a:r>
              <a:rPr lang="en-US" sz="3200" dirty="0"/>
              <a:t> receptors in the prefrontal cortex impairs maternal behavior </a:t>
            </a:r>
          </a:p>
          <a:p>
            <a:r>
              <a:rPr lang="en-US" sz="3200" dirty="0"/>
              <a:t>Delicate balance in receptor activation everywhere</a:t>
            </a:r>
          </a:p>
          <a:p>
            <a:pPr lvl="1"/>
            <a:r>
              <a:rPr lang="en-US" sz="3000" dirty="0"/>
              <a:t>Too much/too little = impaired maternal behavior</a:t>
            </a:r>
          </a:p>
          <a:p>
            <a:pPr lvl="1"/>
            <a:r>
              <a:rPr lang="en-US" sz="3000" dirty="0">
                <a:solidFill>
                  <a:srgbClr val="FF0000"/>
                </a:solidFill>
              </a:rPr>
              <a:t>Can we develop supplementary ways of regulating 5-HT</a:t>
            </a:r>
            <a:r>
              <a:rPr lang="en-US" sz="3000" baseline="-25000" dirty="0">
                <a:solidFill>
                  <a:srgbClr val="FF0000"/>
                </a:solidFill>
              </a:rPr>
              <a:t>2A </a:t>
            </a:r>
            <a:r>
              <a:rPr lang="en-US" sz="3000" dirty="0">
                <a:solidFill>
                  <a:srgbClr val="FF0000"/>
                </a:solidFill>
              </a:rPr>
              <a:t>activation? </a:t>
            </a:r>
          </a:p>
          <a:p>
            <a:pPr lvl="1"/>
            <a:r>
              <a:rPr lang="en-US" sz="3000" dirty="0">
                <a:solidFill>
                  <a:srgbClr val="FF0000"/>
                </a:solidFill>
              </a:rPr>
              <a:t>How can we use this information to better treat postpartum mental diseases?</a:t>
            </a:r>
          </a:p>
        </p:txBody>
      </p:sp>
    </p:spTree>
    <p:extLst>
      <p:ext uri="{BB962C8B-B14F-4D97-AF65-F5344CB8AC3E}">
        <p14:creationId xmlns:p14="http://schemas.microsoft.com/office/powerpoint/2010/main" val="153443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4CD10-0B7C-440A-A35B-A9AEAB8EA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34687-629B-4BB0-967F-3A8B0B34D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324" y="2297562"/>
            <a:ext cx="10263352" cy="3849624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Maternal postpartum depression is linked to 5-HT</a:t>
            </a:r>
            <a:r>
              <a:rPr lang="en-US" sz="3200" baseline="-25000" dirty="0"/>
              <a:t>2A </a:t>
            </a:r>
            <a:r>
              <a:rPr lang="en-US" sz="3200" dirty="0"/>
              <a:t>receptor activation.</a:t>
            </a:r>
          </a:p>
          <a:p>
            <a:r>
              <a:rPr lang="en-US" sz="3200" dirty="0"/>
              <a:t>Activation of 5-HT</a:t>
            </a:r>
            <a:r>
              <a:rPr lang="en-US" sz="3200" baseline="-25000" dirty="0"/>
              <a:t>2A</a:t>
            </a:r>
            <a:r>
              <a:rPr lang="en-US" sz="3200" dirty="0"/>
              <a:t> receptors in the prefrontal cortex impair maternal behavior via an altered decision-making state.</a:t>
            </a:r>
          </a:p>
          <a:p>
            <a:r>
              <a:rPr lang="en-US" sz="3200" dirty="0"/>
              <a:t>5-HT</a:t>
            </a:r>
            <a:r>
              <a:rPr lang="en-US" sz="3200" baseline="-25000" dirty="0"/>
              <a:t>2A</a:t>
            </a:r>
            <a:r>
              <a:rPr lang="en-US" sz="3200" dirty="0"/>
              <a:t> receptor internalization causes paradoxical effects between agonists and inverse agonists.</a:t>
            </a:r>
          </a:p>
        </p:txBody>
      </p:sp>
    </p:spTree>
    <p:extLst>
      <p:ext uri="{BB962C8B-B14F-4D97-AF65-F5344CB8AC3E}">
        <p14:creationId xmlns:p14="http://schemas.microsoft.com/office/powerpoint/2010/main" val="126030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CACDE-DB6D-4444-94C1-DDC1666F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dirty="0">
                <a:solidFill>
                  <a:schemeClr val="accent2"/>
                </a:solidFill>
              </a:rPr>
              <a:t>don’t</a:t>
            </a:r>
            <a:r>
              <a:rPr lang="en-US" dirty="0"/>
              <a:t> we know?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4FD95-BD21-47ED-9043-D248EE808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What exactly is maternal behavior?</a:t>
            </a:r>
          </a:p>
          <a:p>
            <a:pPr lvl="1"/>
            <a:r>
              <a:rPr lang="en-US" sz="2800" dirty="0"/>
              <a:t>What does it look like?</a:t>
            </a:r>
          </a:p>
          <a:p>
            <a:endParaRPr lang="en-US" sz="3000" dirty="0"/>
          </a:p>
          <a:p>
            <a:r>
              <a:rPr lang="en-US" sz="3000" dirty="0"/>
              <a:t>What is the connection between maternal behavior and serotonin receptors?</a:t>
            </a:r>
          </a:p>
          <a:p>
            <a:endParaRPr lang="en-US" sz="3200" dirty="0"/>
          </a:p>
          <a:p>
            <a:r>
              <a:rPr lang="en-US" sz="3200" dirty="0"/>
              <a:t>What is TCB-2 &amp; </a:t>
            </a:r>
            <a:r>
              <a:rPr lang="en-US" sz="3200" dirty="0" err="1"/>
              <a:t>Pimavanserin</a:t>
            </a:r>
            <a:r>
              <a:rPr lang="en-US" sz="3200" dirty="0"/>
              <a:t>?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74501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61D78C09-1660-40DA-9A96-4899AAF997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513" b="2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3BA4A-CF1A-4A5A-9000-E071CA82A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9533" y="461837"/>
            <a:ext cx="3486151" cy="164592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dirty="0"/>
              <a:t>Postpartum Mental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B1D18-E1D1-46F1-9ABB-DEA721938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55357" y="2386584"/>
            <a:ext cx="3580327" cy="410436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According to WHO: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13% of women who just gave birth experience a mental disorder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Depression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800" dirty="0"/>
              <a:t>Suicide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Psychosis</a:t>
            </a:r>
          </a:p>
        </p:txBody>
      </p:sp>
    </p:spTree>
    <p:extLst>
      <p:ext uri="{BB962C8B-B14F-4D97-AF65-F5344CB8AC3E}">
        <p14:creationId xmlns:p14="http://schemas.microsoft.com/office/powerpoint/2010/main" val="3534066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5F0E47B-9D9C-41AB-B03A-A3DC31B77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55" y="642594"/>
            <a:ext cx="10610045" cy="1371600"/>
          </a:xfrm>
        </p:spPr>
        <p:txBody>
          <a:bodyPr/>
          <a:lstStyle/>
          <a:p>
            <a:r>
              <a:rPr lang="en-US" dirty="0"/>
              <a:t>Postpartum Depression Impacts Parenting </a:t>
            </a:r>
          </a:p>
        </p:txBody>
      </p:sp>
      <p:pic>
        <p:nvPicPr>
          <p:cNvPr id="6" name="Picture Placeholder 5" descr="A graffiti covered wall&#10;&#10;Description automatically generated">
            <a:extLst>
              <a:ext uri="{FF2B5EF4-FFF2-40B4-BE49-F238E27FC236}">
                <a16:creationId xmlns:a16="http://schemas.microsoft.com/office/drawing/2014/main" id="{27391450-0FA6-4EC5-9CBB-0B60068222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2739" r="17290" b="-2"/>
          <a:stretch/>
        </p:blipFill>
        <p:spPr>
          <a:xfrm>
            <a:off x="614957" y="2103120"/>
            <a:ext cx="5115283" cy="4112286"/>
          </a:xfrm>
          <a:prstGeom prst="rect">
            <a:avLst/>
          </a:prstGeo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D35A70F-EEF6-4181-9D33-1AB850996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3195" y="2126428"/>
            <a:ext cx="6133652" cy="4088978"/>
          </a:xfrm>
        </p:spPr>
        <p:txBody>
          <a:bodyPr>
            <a:normAutofit/>
          </a:bodyPr>
          <a:lstStyle/>
          <a:p>
            <a:r>
              <a:rPr lang="en-US" sz="3200" dirty="0"/>
              <a:t>Compromised caregiving activities</a:t>
            </a:r>
          </a:p>
          <a:p>
            <a:pPr lvl="1"/>
            <a:r>
              <a:rPr lang="en-US" sz="3000" dirty="0"/>
              <a:t>Feeding</a:t>
            </a:r>
          </a:p>
          <a:p>
            <a:pPr lvl="1"/>
            <a:r>
              <a:rPr lang="en-US" sz="3000" dirty="0"/>
              <a:t>Sleep routines</a:t>
            </a:r>
          </a:p>
          <a:p>
            <a:pPr lvl="1"/>
            <a:r>
              <a:rPr lang="en-US" sz="3000" dirty="0"/>
              <a:t>Well-child visits</a:t>
            </a:r>
          </a:p>
          <a:p>
            <a:pPr lvl="1"/>
            <a:r>
              <a:rPr lang="en-US" sz="3000" dirty="0"/>
              <a:t>Vaccinations</a:t>
            </a:r>
          </a:p>
          <a:p>
            <a:pPr lvl="1"/>
            <a:r>
              <a:rPr lang="en-US" sz="3000" dirty="0"/>
              <a:t>General safety practices</a:t>
            </a:r>
          </a:p>
        </p:txBody>
      </p:sp>
    </p:spTree>
    <p:extLst>
      <p:ext uri="{BB962C8B-B14F-4D97-AF65-F5344CB8AC3E}">
        <p14:creationId xmlns:p14="http://schemas.microsoft.com/office/powerpoint/2010/main" val="3826839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dent standing on hay&#10;&#10;Description automatically generated">
            <a:extLst>
              <a:ext uri="{FF2B5EF4-FFF2-40B4-BE49-F238E27FC236}">
                <a16:creationId xmlns:a16="http://schemas.microsoft.com/office/drawing/2014/main" id="{FA4161E7-62E1-46E1-99A6-A9E7930D7C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2" r="2" b="28823"/>
          <a:stretch/>
        </p:blipFill>
        <p:spPr>
          <a:xfrm>
            <a:off x="4604657" y="-51315"/>
            <a:ext cx="3422034" cy="32318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CEB345-C0AD-4EDA-BE19-899E53A6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237744"/>
            <a:ext cx="3144774" cy="164592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dirty="0"/>
              <a:t>Rat Maternal Behaviors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BBF28-46BA-4B6E-A3E0-C7E49A909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Pup retrieval (back to nest)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Hovering over pup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Pup licking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Nest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 descr="A rodent looking at the camera&#10;&#10;Description automatically generated">
            <a:extLst>
              <a:ext uri="{FF2B5EF4-FFF2-40B4-BE49-F238E27FC236}">
                <a16:creationId xmlns:a16="http://schemas.microsoft.com/office/drawing/2014/main" id="{429595CD-BD28-4CAF-A7FD-10CC7AE34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604657" cy="3519004"/>
          </a:xfrm>
          <a:prstGeom prst="rect">
            <a:avLst/>
          </a:prstGeom>
        </p:spPr>
      </p:pic>
      <p:pic>
        <p:nvPicPr>
          <p:cNvPr id="9" name="Picture 8" descr="A rodent looking at the camera&#10;&#10;Description automatically generated">
            <a:extLst>
              <a:ext uri="{FF2B5EF4-FFF2-40B4-BE49-F238E27FC236}">
                <a16:creationId xmlns:a16="http://schemas.microsoft.com/office/drawing/2014/main" id="{3D5F756F-C08D-4A45-B2B1-1F14A20ACF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563"/>
          <a:stretch/>
        </p:blipFill>
        <p:spPr>
          <a:xfrm>
            <a:off x="569976" y="3429000"/>
            <a:ext cx="6831880" cy="323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13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2C6AE6C-9856-45B4-ABAC-9730D04DF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dirty="0"/>
              <a:t>5HT</a:t>
            </a:r>
            <a:r>
              <a:rPr lang="en-US" baseline="-25000" dirty="0"/>
              <a:t>2A </a:t>
            </a:r>
            <a:r>
              <a:rPr lang="en-US" dirty="0"/>
              <a:t>&amp; Rat Maternal Behavior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7191E6A-A76D-4E2C-88F1-4B7CB4FBE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14194"/>
            <a:ext cx="10058400" cy="3938550"/>
          </a:xfrm>
        </p:spPr>
        <p:txBody>
          <a:bodyPr>
            <a:normAutofit/>
          </a:bodyPr>
          <a:lstStyle/>
          <a:p>
            <a:r>
              <a:rPr lang="en-US" sz="3600" dirty="0"/>
              <a:t>5HT</a:t>
            </a:r>
            <a:r>
              <a:rPr lang="en-US" sz="3600" baseline="-25000" dirty="0"/>
              <a:t>2A </a:t>
            </a:r>
            <a:r>
              <a:rPr lang="en-US" sz="3600" dirty="0"/>
              <a:t>receptor &amp; sex hormones </a:t>
            </a:r>
          </a:p>
          <a:p>
            <a:pPr lvl="1"/>
            <a:r>
              <a:rPr lang="en-US" sz="3400" dirty="0"/>
              <a:t>Interact reciprocally </a:t>
            </a:r>
          </a:p>
          <a:p>
            <a:endParaRPr lang="en-US" sz="3600" dirty="0"/>
          </a:p>
          <a:p>
            <a:r>
              <a:rPr lang="en-US" sz="3600" dirty="0"/>
              <a:t>Olfaction is important</a:t>
            </a:r>
          </a:p>
          <a:p>
            <a:pPr lvl="2"/>
            <a:r>
              <a:rPr lang="en-US" sz="3100" dirty="0"/>
              <a:t>5HT</a:t>
            </a:r>
            <a:r>
              <a:rPr lang="en-US" sz="3100" baseline="-25000" dirty="0"/>
              <a:t>2A </a:t>
            </a:r>
            <a:r>
              <a:rPr lang="en-US" sz="3100" dirty="0"/>
              <a:t>in olfactory processing regions</a:t>
            </a:r>
          </a:p>
          <a:p>
            <a:pPr lvl="2"/>
            <a:r>
              <a:rPr lang="en-US" sz="3300" dirty="0"/>
              <a:t>e.g. piriform &amp; </a:t>
            </a:r>
            <a:r>
              <a:rPr lang="en-US" sz="3300" dirty="0" err="1"/>
              <a:t>enthorinal</a:t>
            </a:r>
            <a:r>
              <a:rPr lang="en-US" sz="3300" dirty="0"/>
              <a:t> cortex, etc. </a:t>
            </a:r>
          </a:p>
        </p:txBody>
      </p:sp>
    </p:spTree>
    <p:extLst>
      <p:ext uri="{BB962C8B-B14F-4D97-AF65-F5344CB8AC3E}">
        <p14:creationId xmlns:p14="http://schemas.microsoft.com/office/powerpoint/2010/main" val="40899047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7651BA-F45C-4845-9AB3-E0A65B39F5E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731</Words>
  <Application>Microsoft Office PowerPoint</Application>
  <PresentationFormat>Widescreen</PresentationFormat>
  <Paragraphs>174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Century Gothic</vt:lpstr>
      <vt:lpstr>Garamond</vt:lpstr>
      <vt:lpstr>SavonVTI</vt:lpstr>
      <vt:lpstr>Serotonin Receptor activity affects maternal behavior </vt:lpstr>
      <vt:lpstr>Theme</vt:lpstr>
      <vt:lpstr>Characters </vt:lpstr>
      <vt:lpstr>Hypotheses</vt:lpstr>
      <vt:lpstr>What don’t we know?</vt:lpstr>
      <vt:lpstr>Postpartum Mental Disorders</vt:lpstr>
      <vt:lpstr>Postpartum Depression Impacts Parenting </vt:lpstr>
      <vt:lpstr>Rat Maternal Behaviors</vt:lpstr>
      <vt:lpstr>5HT2A &amp; Rat Maternal Behavior</vt:lpstr>
      <vt:lpstr>PowerPoint Presentation</vt:lpstr>
      <vt:lpstr>TCB-2</vt:lpstr>
      <vt:lpstr>Ketanserin</vt:lpstr>
      <vt:lpstr>Pimavanserin</vt:lpstr>
      <vt:lpstr>Postpartum Rat Maternal Behavior (Intraperitoneal injections)</vt:lpstr>
      <vt:lpstr>Postpartum Rat Maternal Behavior (Intraperitoneal injections)</vt:lpstr>
      <vt:lpstr>Postpartum Rat Maternal Behavior (Intraperitoneal injections)</vt:lpstr>
      <vt:lpstr>Postpartum Rat Maternal Behavior (Intraperitoneal injections)</vt:lpstr>
      <vt:lpstr>Postpartum Rat Maternal Behavior (Intraperitoneal injections)</vt:lpstr>
      <vt:lpstr>Postpartum Rat Maternal Behavior (Intraperitoneal injections)</vt:lpstr>
      <vt:lpstr>Postpartum Rat Maternal Behavior (Intraperitoneal injections)</vt:lpstr>
      <vt:lpstr>Postpartum Rat Maternal Behavior (Intraperitoneal injections)</vt:lpstr>
      <vt:lpstr>TCB-2 Microinjections – Medial Prefrontal Cortex</vt:lpstr>
      <vt:lpstr>TCB-2 Microinjections – Medial Prefrontal Cortex</vt:lpstr>
      <vt:lpstr>Graph summary:</vt:lpstr>
      <vt:lpstr>Graph summary:</vt:lpstr>
      <vt:lpstr>Paradoxical Outcome</vt:lpstr>
      <vt:lpstr>Hypotheses</vt:lpstr>
      <vt:lpstr>Receptor Trafficking</vt:lpstr>
      <vt:lpstr>“Conventional” neuron</vt:lpstr>
      <vt:lpstr>Fate of 5HT2A receptors</vt:lpstr>
      <vt:lpstr>PowerPoint Presentation</vt:lpstr>
      <vt:lpstr>Measuring internalization - CaMello</vt:lpstr>
      <vt:lpstr>Time Course Light Induced Ca2+ responses</vt:lpstr>
      <vt:lpstr>Dynesore = Dynamin inhibitor</vt:lpstr>
      <vt:lpstr>Trafficking Theory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2020-03-04T23:28:31Z</dcterms:created>
  <dcterms:modified xsi:type="dcterms:W3CDTF">2020-03-06T19:05:13Z</dcterms:modified>
</cp:coreProperties>
</file>